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5" r:id="rId3"/>
    <p:sldId id="266" r:id="rId4"/>
    <p:sldId id="257" r:id="rId5"/>
    <p:sldId id="267" r:id="rId6"/>
    <p:sldId id="268" r:id="rId7"/>
    <p:sldId id="281" r:id="rId8"/>
    <p:sldId id="282" r:id="rId9"/>
    <p:sldId id="283" r:id="rId10"/>
    <p:sldId id="263" r:id="rId11"/>
    <p:sldId id="284" r:id="rId12"/>
    <p:sldId id="269" r:id="rId13"/>
    <p:sldId id="262" r:id="rId14"/>
    <p:sldId id="270" r:id="rId15"/>
    <p:sldId id="261" r:id="rId16"/>
    <p:sldId id="272" r:id="rId17"/>
    <p:sldId id="273" r:id="rId18"/>
    <p:sldId id="274" r:id="rId19"/>
    <p:sldId id="276" r:id="rId20"/>
    <p:sldId id="265" r:id="rId21"/>
    <p:sldId id="26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4/3/2020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L. </a:t>
            </a:r>
            <a:r>
              <a:rPr lang="en-US" dirty="0" smtClean="0"/>
              <a:t>12. </a:t>
            </a:r>
            <a:r>
              <a:rPr lang="en-US" dirty="0"/>
              <a:t>Methods of gene expression</a:t>
            </a:r>
          </a:p>
        </p:txBody>
      </p:sp>
      <p:sp>
        <p:nvSpPr>
          <p:cNvPr id="3" name="Подзаголовок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906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Northern blot</a:t>
            </a:r>
          </a:p>
        </p:txBody>
      </p:sp>
      <p:pic>
        <p:nvPicPr>
          <p:cNvPr id="4" name="Объект 3"/>
          <p:cNvPicPr>
            <a:picLocks noGrp="1" noChangeAspect="1"/>
          </p:cNvPicPr>
          <p:nvPr>
            <p:ph idx="1"/>
          </p:nvPr>
        </p:nvPicPr>
        <p:blipFill>
          <a:blip r:embed="rId2"/>
          <a:stretch>
            <a:fillRect/>
          </a:stretch>
        </p:blipFill>
        <p:spPr>
          <a:xfrm>
            <a:off x="2581275" y="2264569"/>
            <a:ext cx="5848350" cy="3771900"/>
          </a:xfrm>
          <a:prstGeom prst="rect">
            <a:avLst/>
          </a:prstGeom>
        </p:spPr>
      </p:pic>
    </p:spTree>
    <p:extLst>
      <p:ext uri="{BB962C8B-B14F-4D97-AF65-F5344CB8AC3E}">
        <p14:creationId xmlns:p14="http://schemas.microsoft.com/office/powerpoint/2010/main" val="53219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NORTHERN BLOT</a:t>
            </a:r>
          </a:p>
        </p:txBody>
      </p:sp>
      <p:sp>
        <p:nvSpPr>
          <p:cNvPr id="3" name="Объект 2"/>
          <p:cNvSpPr>
            <a:spLocks noGrp="1"/>
          </p:cNvSpPr>
          <p:nvPr>
            <p:ph idx="1"/>
          </p:nvPr>
        </p:nvSpPr>
        <p:spPr/>
        <p:txBody>
          <a:bodyPr/>
          <a:lstStyle/>
          <a:p>
            <a:r>
              <a:rPr lang="en-US" dirty="0"/>
              <a:t>1. mRNA isolation and purification</a:t>
            </a:r>
          </a:p>
          <a:p>
            <a:r>
              <a:rPr lang="en-US" dirty="0"/>
              <a:t>2. electrophorese on a gel</a:t>
            </a:r>
          </a:p>
          <a:p>
            <a:r>
              <a:rPr lang="en-US" dirty="0"/>
              <a:t>3. The gel is probed </a:t>
            </a:r>
            <a:r>
              <a:rPr lang="en-US"/>
              <a:t>by </a:t>
            </a:r>
            <a:r>
              <a:rPr lang="en-US" smtClean="0"/>
              <a:t>hybridizing with </a:t>
            </a:r>
            <a:r>
              <a:rPr lang="en-US" dirty="0"/>
              <a:t>a labeled clone for the </a:t>
            </a:r>
            <a:r>
              <a:rPr lang="en-US" dirty="0" smtClean="0"/>
              <a:t>gene under </a:t>
            </a:r>
            <a:r>
              <a:rPr lang="en-US" dirty="0"/>
              <a:t>study.</a:t>
            </a:r>
          </a:p>
        </p:txBody>
      </p:sp>
    </p:spTree>
    <p:extLst>
      <p:ext uri="{BB962C8B-B14F-4D97-AF65-F5344CB8AC3E}">
        <p14:creationId xmlns:p14="http://schemas.microsoft.com/office/powerpoint/2010/main" val="145016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6" y="481293"/>
            <a:ext cx="10831884" cy="1400530"/>
          </a:xfrm>
        </p:spPr>
        <p:txBody>
          <a:bodyPr/>
          <a:lstStyle/>
          <a:p>
            <a:r>
              <a:rPr lang="en-US" b="1" dirty="0"/>
              <a:t>Fluorescent in situ hybridization (FISH)</a:t>
            </a:r>
            <a:endParaRPr lang="en-US" dirty="0"/>
          </a:p>
        </p:txBody>
      </p:sp>
      <p:sp>
        <p:nvSpPr>
          <p:cNvPr id="3" name="Объект 2"/>
          <p:cNvSpPr>
            <a:spLocks noGrp="1"/>
          </p:cNvSpPr>
          <p:nvPr>
            <p:ph idx="1"/>
          </p:nvPr>
        </p:nvSpPr>
        <p:spPr/>
        <p:txBody>
          <a:bodyPr/>
          <a:lstStyle/>
          <a:p>
            <a:r>
              <a:rPr lang="en-US" dirty="0"/>
              <a:t>This is a cytogenetic technique that can be used to identify and locate specific gene sequences. FISH can be used to visualize copy number aberrations such as the deletion, translocation or amplification of chromosomes. The technique is used in prenatal diagnosis and also provides a useful tool in the diagnosis and predicted prognosis of various sarcomas. The technique is also used in dermatology to help evaluate atypical moles.</a:t>
            </a:r>
          </a:p>
        </p:txBody>
      </p:sp>
    </p:spTree>
    <p:extLst>
      <p:ext uri="{BB962C8B-B14F-4D97-AF65-F5344CB8AC3E}">
        <p14:creationId xmlns:p14="http://schemas.microsoft.com/office/powerpoint/2010/main" val="389359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1650664" cy="1400530"/>
          </a:xfrm>
        </p:spPr>
        <p:txBody>
          <a:bodyPr/>
          <a:lstStyle/>
          <a:p>
            <a:r>
              <a:rPr lang="en-US" b="1" dirty="0"/>
              <a:t>Methods for the Study of Gene Expression</a:t>
            </a:r>
            <a:endParaRPr lang="en-US" dirty="0"/>
          </a:p>
        </p:txBody>
      </p:sp>
      <p:sp>
        <p:nvSpPr>
          <p:cNvPr id="4" name="Текст 3"/>
          <p:cNvSpPr>
            <a:spLocks noGrp="1"/>
          </p:cNvSpPr>
          <p:nvPr>
            <p:ph type="body" idx="1"/>
          </p:nvPr>
        </p:nvSpPr>
        <p:spPr>
          <a:xfrm>
            <a:off x="1103313" y="1314450"/>
            <a:ext cx="4396338" cy="819150"/>
          </a:xfrm>
        </p:spPr>
        <p:txBody>
          <a:bodyPr/>
          <a:lstStyle/>
          <a:p>
            <a:r>
              <a:rPr lang="en-US" dirty="0"/>
              <a:t>Single Transcripts:</a:t>
            </a:r>
          </a:p>
          <a:p>
            <a:endParaRPr lang="en-US" dirty="0"/>
          </a:p>
        </p:txBody>
      </p:sp>
      <p:sp>
        <p:nvSpPr>
          <p:cNvPr id="3" name="Объект 2"/>
          <p:cNvSpPr>
            <a:spLocks noGrp="1"/>
          </p:cNvSpPr>
          <p:nvPr>
            <p:ph sz="half" idx="2"/>
          </p:nvPr>
        </p:nvSpPr>
        <p:spPr/>
        <p:txBody>
          <a:bodyPr>
            <a:normAutofit/>
          </a:bodyPr>
          <a:lstStyle/>
          <a:p>
            <a:r>
              <a:rPr lang="en-US" dirty="0" smtClean="0"/>
              <a:t>● </a:t>
            </a:r>
            <a:r>
              <a:rPr lang="en-US" dirty="0"/>
              <a:t>Northern blot</a:t>
            </a:r>
          </a:p>
          <a:p>
            <a:r>
              <a:rPr lang="en-US" dirty="0"/>
              <a:t>● </a:t>
            </a:r>
            <a:r>
              <a:rPr lang="en-US" dirty="0" err="1"/>
              <a:t>RNAse</a:t>
            </a:r>
            <a:r>
              <a:rPr lang="en-US" dirty="0"/>
              <a:t> protection assay</a:t>
            </a:r>
          </a:p>
          <a:p>
            <a:r>
              <a:rPr lang="en-US" dirty="0"/>
              <a:t>● Reverse Transcription (RT)-PCR</a:t>
            </a:r>
          </a:p>
          <a:p>
            <a:r>
              <a:rPr lang="en-US" dirty="0"/>
              <a:t>● Real-time PCR (qPCR)</a:t>
            </a:r>
          </a:p>
          <a:p>
            <a:r>
              <a:rPr lang="en-US" dirty="0"/>
              <a:t>● In-situ-hybridization</a:t>
            </a:r>
          </a:p>
          <a:p>
            <a:r>
              <a:rPr lang="en-US" dirty="0" smtClean="0"/>
              <a:t>●</a:t>
            </a:r>
            <a:endParaRPr lang="en-US" dirty="0"/>
          </a:p>
        </p:txBody>
      </p:sp>
      <p:sp>
        <p:nvSpPr>
          <p:cNvPr id="5" name="Текст 4"/>
          <p:cNvSpPr>
            <a:spLocks noGrp="1"/>
          </p:cNvSpPr>
          <p:nvPr>
            <p:ph type="body" sz="quarter" idx="3"/>
          </p:nvPr>
        </p:nvSpPr>
        <p:spPr>
          <a:xfrm>
            <a:off x="5654495" y="1104900"/>
            <a:ext cx="4396339" cy="1376362"/>
          </a:xfrm>
        </p:spPr>
        <p:txBody>
          <a:bodyPr/>
          <a:lstStyle/>
          <a:p>
            <a:endParaRPr lang="en-US" dirty="0" smtClean="0"/>
          </a:p>
          <a:p>
            <a:endParaRPr lang="en-US" dirty="0"/>
          </a:p>
          <a:p>
            <a:r>
              <a:rPr lang="en-US" dirty="0" smtClean="0"/>
              <a:t>Multiple </a:t>
            </a:r>
            <a:r>
              <a:rPr lang="en-US" dirty="0"/>
              <a:t>Transcripts Simultaneously:</a:t>
            </a:r>
          </a:p>
          <a:p>
            <a:endParaRPr lang="en-US" dirty="0"/>
          </a:p>
        </p:txBody>
      </p:sp>
      <p:sp>
        <p:nvSpPr>
          <p:cNvPr id="6" name="Объект 5"/>
          <p:cNvSpPr>
            <a:spLocks noGrp="1"/>
          </p:cNvSpPr>
          <p:nvPr>
            <p:ph sz="quarter" idx="4"/>
          </p:nvPr>
        </p:nvSpPr>
        <p:spPr/>
        <p:txBody>
          <a:bodyPr/>
          <a:lstStyle/>
          <a:p>
            <a:r>
              <a:rPr lang="en-US" dirty="0"/>
              <a:t>Dot-Blot analysis</a:t>
            </a:r>
          </a:p>
          <a:p>
            <a:r>
              <a:rPr lang="en-US" dirty="0"/>
              <a:t>● Differential Display, SAGE</a:t>
            </a:r>
          </a:p>
          <a:p>
            <a:r>
              <a:rPr lang="en-US" dirty="0"/>
              <a:t>● Subtractive hybridization (1996)</a:t>
            </a:r>
          </a:p>
          <a:p>
            <a:r>
              <a:rPr lang="en-US" dirty="0"/>
              <a:t>● DNA Microarrays (1999)</a:t>
            </a:r>
          </a:p>
          <a:p>
            <a:r>
              <a:rPr lang="en-US" dirty="0"/>
              <a:t>● </a:t>
            </a:r>
            <a:r>
              <a:rPr lang="en-US" dirty="0" err="1"/>
              <a:t>NanoString</a:t>
            </a:r>
            <a:endParaRPr lang="en-US" dirty="0"/>
          </a:p>
          <a:p>
            <a:r>
              <a:rPr lang="en-US" dirty="0"/>
              <a:t>● Second generation Sequencing (NGS)</a:t>
            </a:r>
          </a:p>
          <a:p>
            <a:endParaRPr lang="en-US" dirty="0"/>
          </a:p>
        </p:txBody>
      </p:sp>
    </p:spTree>
    <p:extLst>
      <p:ext uri="{BB962C8B-B14F-4D97-AF65-F5344CB8AC3E}">
        <p14:creationId xmlns:p14="http://schemas.microsoft.com/office/powerpoint/2010/main" val="5664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46111" y="452718"/>
            <a:ext cx="10841039" cy="1400530"/>
          </a:xfrm>
        </p:spPr>
        <p:txBody>
          <a:bodyPr/>
          <a:lstStyle/>
          <a:p>
            <a:r>
              <a:rPr lang="fr-FR" b="1" dirty="0"/>
              <a:t>Reverse transcription polymerase chain reaction (RT-PCR)</a:t>
            </a:r>
            <a:endParaRPr lang="en-US" dirty="0"/>
          </a:p>
        </p:txBody>
      </p:sp>
      <p:sp>
        <p:nvSpPr>
          <p:cNvPr id="8" name="Объект 7"/>
          <p:cNvSpPr>
            <a:spLocks noGrp="1"/>
          </p:cNvSpPr>
          <p:nvPr>
            <p:ph idx="1"/>
          </p:nvPr>
        </p:nvSpPr>
        <p:spPr>
          <a:xfrm>
            <a:off x="1103312" y="2052918"/>
            <a:ext cx="8946541" cy="4433607"/>
          </a:xfrm>
        </p:spPr>
        <p:txBody>
          <a:bodyPr/>
          <a:lstStyle/>
          <a:p>
            <a:r>
              <a:rPr lang="en-US" dirty="0"/>
              <a:t>This is the most </a:t>
            </a:r>
            <a:r>
              <a:rPr lang="en-US" b="1" dirty="0">
                <a:solidFill>
                  <a:srgbClr val="FFFF00"/>
                </a:solidFill>
              </a:rPr>
              <a:t>sensitive</a:t>
            </a:r>
            <a:r>
              <a:rPr lang="en-US" dirty="0"/>
              <a:t> technique available for detecting and quantifying mRNA. Using RT-PCR, extremely small sample sizes can be used in the quantification of mRNA and the technique can in fact do this using just a single cell.</a:t>
            </a:r>
          </a:p>
        </p:txBody>
      </p:sp>
    </p:spTree>
    <p:extLst>
      <p:ext uri="{BB962C8B-B14F-4D97-AF65-F5344CB8AC3E}">
        <p14:creationId xmlns:p14="http://schemas.microsoft.com/office/powerpoint/2010/main" val="140917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MOLECULAR METHODS TOOL BOX</a:t>
            </a:r>
          </a:p>
        </p:txBody>
      </p:sp>
      <p:graphicFrame>
        <p:nvGraphicFramePr>
          <p:cNvPr id="4" name="Объект 3"/>
          <p:cNvGraphicFramePr>
            <a:graphicFrameLocks noGrp="1"/>
          </p:cNvGraphicFramePr>
          <p:nvPr>
            <p:ph idx="1"/>
            <p:extLst>
              <p:ext uri="{D42A27DB-BD31-4B8C-83A1-F6EECF244321}">
                <p14:modId xmlns:p14="http://schemas.microsoft.com/office/powerpoint/2010/main" val="60702677"/>
              </p:ext>
            </p:extLst>
          </p:nvPr>
        </p:nvGraphicFramePr>
        <p:xfrm>
          <a:off x="238124" y="1352550"/>
          <a:ext cx="11325226" cy="5791301"/>
        </p:xfrm>
        <a:graphic>
          <a:graphicData uri="http://schemas.openxmlformats.org/drawingml/2006/table">
            <a:tbl>
              <a:tblPr firstRow="1" bandRow="1">
                <a:tableStyleId>{5C22544A-7EE6-4342-B048-85BDC9FD1C3A}</a:tableStyleId>
              </a:tblPr>
              <a:tblGrid>
                <a:gridCol w="1819276">
                  <a:extLst>
                    <a:ext uri="{9D8B030D-6E8A-4147-A177-3AD203B41FA5}">
                      <a16:colId xmlns:a16="http://schemas.microsoft.com/office/drawing/2014/main" val="635836870"/>
                    </a:ext>
                  </a:extLst>
                </a:gridCol>
                <a:gridCol w="3018686">
                  <a:extLst>
                    <a:ext uri="{9D8B030D-6E8A-4147-A177-3AD203B41FA5}">
                      <a16:colId xmlns:a16="http://schemas.microsoft.com/office/drawing/2014/main" val="2471065697"/>
                    </a:ext>
                  </a:extLst>
                </a:gridCol>
                <a:gridCol w="2418981">
                  <a:extLst>
                    <a:ext uri="{9D8B030D-6E8A-4147-A177-3AD203B41FA5}">
                      <a16:colId xmlns:a16="http://schemas.microsoft.com/office/drawing/2014/main" val="766525271"/>
                    </a:ext>
                  </a:extLst>
                </a:gridCol>
                <a:gridCol w="4068283">
                  <a:extLst>
                    <a:ext uri="{9D8B030D-6E8A-4147-A177-3AD203B41FA5}">
                      <a16:colId xmlns:a16="http://schemas.microsoft.com/office/drawing/2014/main" val="904562774"/>
                    </a:ext>
                  </a:extLst>
                </a:gridCol>
              </a:tblGrid>
              <a:tr h="619222">
                <a:tc>
                  <a:txBody>
                    <a:bodyPr/>
                    <a:lstStyle/>
                    <a:p>
                      <a:endParaRPr lang="en-US" dirty="0"/>
                    </a:p>
                  </a:txBody>
                  <a:tcPr/>
                </a:tc>
                <a:tc>
                  <a:txBody>
                    <a:bodyPr/>
                    <a:lstStyle/>
                    <a:p>
                      <a:r>
                        <a:rPr lang="en-US" dirty="0" smtClean="0"/>
                        <a:t>I. Analysis II </a:t>
                      </a:r>
                      <a:endParaRPr lang="en-US" dirty="0"/>
                    </a:p>
                  </a:txBody>
                  <a:tcPr/>
                </a:tc>
                <a:tc>
                  <a:txBody>
                    <a:bodyPr/>
                    <a:lstStyle/>
                    <a:p>
                      <a:r>
                        <a:rPr lang="en-US" dirty="0" smtClean="0"/>
                        <a:t>Overexpression III</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Inhibition</a:t>
                      </a:r>
                    </a:p>
                    <a:p>
                      <a:endParaRPr lang="en-US" dirty="0"/>
                    </a:p>
                  </a:txBody>
                  <a:tcPr/>
                </a:tc>
                <a:extLst>
                  <a:ext uri="{0D108BD9-81ED-4DB2-BD59-A6C34878D82A}">
                    <a16:rowId xmlns:a16="http://schemas.microsoft.com/office/drawing/2014/main" val="1927916847"/>
                  </a:ext>
                </a:extLst>
              </a:tr>
              <a:tr h="1580811">
                <a:tc>
                  <a:txBody>
                    <a:bodyPr/>
                    <a:lstStyle/>
                    <a:p>
                      <a:r>
                        <a:rPr lang="en-US" dirty="0" smtClean="0"/>
                        <a:t>Protein</a:t>
                      </a:r>
                      <a:endParaRPr lang="en-US" dirty="0"/>
                    </a:p>
                  </a:txBody>
                  <a:tcPr/>
                </a:tc>
                <a:tc>
                  <a:txBody>
                    <a:bodyPr/>
                    <a:lstStyle/>
                    <a:p>
                      <a:r>
                        <a:rPr lang="en-US" dirty="0" smtClean="0"/>
                        <a:t>Western Blot</a:t>
                      </a:r>
                    </a:p>
                    <a:p>
                      <a:r>
                        <a:rPr lang="en-US" dirty="0" smtClean="0"/>
                        <a:t>•Proteomics</a:t>
                      </a:r>
                    </a:p>
                    <a:p>
                      <a:r>
                        <a:rPr lang="en-US" dirty="0" smtClean="0"/>
                        <a:t>•</a:t>
                      </a:r>
                      <a:r>
                        <a:rPr lang="en-US" dirty="0" err="1" smtClean="0"/>
                        <a:t>immunohistochemisty</a:t>
                      </a:r>
                      <a:endParaRPr lang="en-US" dirty="0" smtClean="0"/>
                    </a:p>
                    <a:p>
                      <a:r>
                        <a:rPr lang="en-US" dirty="0" smtClean="0"/>
                        <a:t>•protein chimera</a:t>
                      </a:r>
                      <a:endParaRPr lang="en-US" dirty="0"/>
                    </a:p>
                  </a:txBody>
                  <a:tcPr/>
                </a:tc>
                <a:tc>
                  <a:txBody>
                    <a:bodyPr/>
                    <a:lstStyle/>
                    <a:p>
                      <a:r>
                        <a:rPr lang="en-US" sz="1800" b="0" i="0" u="none" strike="noStrike" kern="1200" baseline="0" dirty="0" smtClean="0">
                          <a:solidFill>
                            <a:schemeClr val="dk1"/>
                          </a:solidFill>
                          <a:latin typeface="+mn-lt"/>
                          <a:ea typeface="+mn-ea"/>
                          <a:cs typeface="+mn-cs"/>
                        </a:rPr>
                        <a:t>•(adding proteins to </a:t>
                      </a:r>
                      <a:r>
                        <a:rPr lang="en-US" sz="1800" b="0" i="1" u="none" strike="noStrike" kern="1200" baseline="0" dirty="0" smtClean="0">
                          <a:solidFill>
                            <a:schemeClr val="dk1"/>
                          </a:solidFill>
                          <a:latin typeface="+mn-lt"/>
                          <a:ea typeface="+mn-ea"/>
                          <a:cs typeface="+mn-cs"/>
                        </a:rPr>
                        <a:t>in vitro </a:t>
                      </a:r>
                      <a:r>
                        <a:rPr lang="en-US" sz="1800" b="0" i="0" u="none" strike="noStrike" kern="1200" baseline="0" dirty="0" smtClean="0">
                          <a:solidFill>
                            <a:schemeClr val="dk1"/>
                          </a:solidFill>
                          <a:latin typeface="+mn-lt"/>
                          <a:ea typeface="+mn-ea"/>
                          <a:cs typeface="+mn-cs"/>
                        </a:rPr>
                        <a:t>reactions)</a:t>
                      </a:r>
                      <a:endParaRPr lang="en-US" dirty="0"/>
                    </a:p>
                  </a:txBody>
                  <a:tcPr/>
                </a:tc>
                <a:tc>
                  <a:txBody>
                    <a:bodyPr/>
                    <a:lstStyle/>
                    <a:p>
                      <a:r>
                        <a:rPr lang="en-US" dirty="0" smtClean="0"/>
                        <a:t>•pharmacological inhibitors,</a:t>
                      </a:r>
                    </a:p>
                    <a:p>
                      <a:r>
                        <a:rPr lang="en-US" dirty="0" smtClean="0"/>
                        <a:t>•dominant-negative</a:t>
                      </a:r>
                    </a:p>
                    <a:p>
                      <a:r>
                        <a:rPr lang="en-US" dirty="0" smtClean="0"/>
                        <a:t>proteins,</a:t>
                      </a:r>
                    </a:p>
                    <a:p>
                      <a:r>
                        <a:rPr lang="en-US" dirty="0" smtClean="0"/>
                        <a:t>• protein depletion using</a:t>
                      </a:r>
                    </a:p>
                    <a:p>
                      <a:r>
                        <a:rPr lang="en-US" dirty="0" smtClean="0"/>
                        <a:t>antibodies</a:t>
                      </a:r>
                      <a:endParaRPr lang="en-US" dirty="0"/>
                    </a:p>
                  </a:txBody>
                  <a:tcPr/>
                </a:tc>
                <a:extLst>
                  <a:ext uri="{0D108BD9-81ED-4DB2-BD59-A6C34878D82A}">
                    <a16:rowId xmlns:a16="http://schemas.microsoft.com/office/drawing/2014/main" val="3096758911"/>
                  </a:ext>
                </a:extLst>
              </a:tr>
              <a:tr h="2211507">
                <a:tc>
                  <a:txBody>
                    <a:bodyPr/>
                    <a:lstStyle/>
                    <a:p>
                      <a:r>
                        <a:rPr lang="en-US" dirty="0" smtClean="0"/>
                        <a:t>RNA</a:t>
                      </a:r>
                      <a:endParaRPr lang="en-US" dirty="0"/>
                    </a:p>
                  </a:txBody>
                  <a:tcPr/>
                </a:tc>
                <a:tc>
                  <a:txBody>
                    <a:bodyPr/>
                    <a:lstStyle/>
                    <a:p>
                      <a:r>
                        <a:rPr lang="en-US" dirty="0" smtClean="0"/>
                        <a:t>Electrophoresis •microinjection</a:t>
                      </a:r>
                    </a:p>
                    <a:p>
                      <a:r>
                        <a:rPr lang="en-US" dirty="0" smtClean="0"/>
                        <a:t>•Northern Blot</a:t>
                      </a:r>
                    </a:p>
                    <a:p>
                      <a:r>
                        <a:rPr lang="en-US" dirty="0" smtClean="0"/>
                        <a:t>•</a:t>
                      </a:r>
                      <a:r>
                        <a:rPr lang="en-US" dirty="0" err="1" smtClean="0"/>
                        <a:t>RNAse</a:t>
                      </a:r>
                      <a:r>
                        <a:rPr lang="en-US" dirty="0" smtClean="0"/>
                        <a:t> protection</a:t>
                      </a:r>
                    </a:p>
                    <a:p>
                      <a:r>
                        <a:rPr lang="en-US" dirty="0" smtClean="0"/>
                        <a:t>assays</a:t>
                      </a:r>
                    </a:p>
                    <a:p>
                      <a:r>
                        <a:rPr lang="en-US" dirty="0" smtClean="0"/>
                        <a:t>•Microarrays</a:t>
                      </a:r>
                    </a:p>
                    <a:p>
                      <a:r>
                        <a:rPr lang="en-US" dirty="0" smtClean="0"/>
                        <a:t>•RT-PCR</a:t>
                      </a:r>
                    </a:p>
                    <a:p>
                      <a:r>
                        <a:rPr lang="en-US" dirty="0" smtClean="0"/>
                        <a:t>•RNA in-situ</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•(microinjection)</a:t>
                      </a:r>
                    </a:p>
                    <a:p>
                      <a:endParaRPr lang="en-US" dirty="0"/>
                    </a:p>
                  </a:txBody>
                  <a:tcPr/>
                </a:tc>
                <a:tc>
                  <a:txBody>
                    <a:bodyPr/>
                    <a:lstStyle/>
                    <a:p>
                      <a:r>
                        <a:rPr lang="en-US" dirty="0" smtClean="0"/>
                        <a:t>RNAi &amp;</a:t>
                      </a:r>
                    </a:p>
                    <a:p>
                      <a:r>
                        <a:rPr lang="en-US" dirty="0" smtClean="0"/>
                        <a:t>•siRNA</a:t>
                      </a:r>
                    </a:p>
                    <a:p>
                      <a:r>
                        <a:rPr lang="en-US" dirty="0" smtClean="0"/>
                        <a:t>•</a:t>
                      </a:r>
                      <a:r>
                        <a:rPr lang="en-US" dirty="0" err="1" smtClean="0"/>
                        <a:t>Morpholinos</a:t>
                      </a:r>
                      <a:endParaRPr lang="en-US" dirty="0"/>
                    </a:p>
                  </a:txBody>
                  <a:tcPr/>
                </a:tc>
                <a:extLst>
                  <a:ext uri="{0D108BD9-81ED-4DB2-BD59-A6C34878D82A}">
                    <a16:rowId xmlns:a16="http://schemas.microsoft.com/office/drawing/2014/main" val="1007911902"/>
                  </a:ext>
                </a:extLst>
              </a:tr>
              <a:tr h="1284410">
                <a:tc>
                  <a:txBody>
                    <a:bodyPr/>
                    <a:lstStyle/>
                    <a:p>
                      <a:r>
                        <a:rPr lang="en-US" dirty="0" smtClean="0"/>
                        <a:t>DNA</a:t>
                      </a:r>
                    </a:p>
                    <a:p>
                      <a:r>
                        <a:rPr lang="en-US" dirty="0" smtClean="0"/>
                        <a:t>(gene)</a:t>
                      </a:r>
                      <a:endParaRPr lang="en-US" dirty="0"/>
                    </a:p>
                  </a:txBody>
                  <a:tcPr/>
                </a:tc>
                <a:tc>
                  <a:txBody>
                    <a:bodyPr/>
                    <a:lstStyle/>
                    <a:p>
                      <a:r>
                        <a:rPr lang="en-US" dirty="0" smtClean="0"/>
                        <a:t>Reporter genes</a:t>
                      </a:r>
                      <a:endParaRPr lang="en-US" dirty="0"/>
                    </a:p>
                  </a:txBody>
                  <a:tcPr/>
                </a:tc>
                <a:tc>
                  <a:txBody>
                    <a:bodyPr/>
                    <a:lstStyle/>
                    <a:p>
                      <a:r>
                        <a:rPr lang="en-US" dirty="0" smtClean="0"/>
                        <a:t>•(microinjection)</a:t>
                      </a:r>
                    </a:p>
                    <a:p>
                      <a:r>
                        <a:rPr lang="en-US" dirty="0" smtClean="0"/>
                        <a:t>•Electroporation,</a:t>
                      </a:r>
                    </a:p>
                    <a:p>
                      <a:r>
                        <a:rPr lang="en-US" dirty="0" smtClean="0"/>
                        <a:t>•</a:t>
                      </a:r>
                      <a:r>
                        <a:rPr lang="en-US" dirty="0" err="1" smtClean="0"/>
                        <a:t>lipofection</a:t>
                      </a:r>
                      <a:r>
                        <a:rPr lang="en-US" dirty="0" smtClean="0"/>
                        <a:t>,</a:t>
                      </a:r>
                    </a:p>
                    <a:p>
                      <a:r>
                        <a:rPr lang="en-US" dirty="0" smtClean="0"/>
                        <a:t>•</a:t>
                      </a:r>
                      <a:r>
                        <a:rPr lang="en-US" dirty="0" err="1" smtClean="0"/>
                        <a:t>transgenics</a:t>
                      </a:r>
                      <a:endParaRPr lang="en-US" dirty="0"/>
                    </a:p>
                  </a:txBody>
                  <a:tcPr/>
                </a:tc>
                <a:tc>
                  <a:txBody>
                    <a:bodyPr/>
                    <a:lstStyle/>
                    <a:p>
                      <a:r>
                        <a:rPr lang="en-US" dirty="0" smtClean="0"/>
                        <a:t>Knock-out</a:t>
                      </a:r>
                    </a:p>
                    <a:p>
                      <a:r>
                        <a:rPr lang="en-US" dirty="0" smtClean="0"/>
                        <a:t>•Integrational mutagenesis</a:t>
                      </a:r>
                    </a:p>
                    <a:p>
                      <a:r>
                        <a:rPr lang="en-US" dirty="0" smtClean="0"/>
                        <a:t>•Classic genetics</a:t>
                      </a:r>
                      <a:endParaRPr lang="en-US" dirty="0"/>
                    </a:p>
                  </a:txBody>
                  <a:tcPr/>
                </a:tc>
                <a:extLst>
                  <a:ext uri="{0D108BD9-81ED-4DB2-BD59-A6C34878D82A}">
                    <a16:rowId xmlns:a16="http://schemas.microsoft.com/office/drawing/2014/main" val="1578636198"/>
                  </a:ext>
                </a:extLst>
              </a:tr>
            </a:tbl>
          </a:graphicData>
        </a:graphic>
      </p:graphicFrame>
    </p:spTree>
    <p:extLst>
      <p:ext uri="{BB962C8B-B14F-4D97-AF65-F5344CB8AC3E}">
        <p14:creationId xmlns:p14="http://schemas.microsoft.com/office/powerpoint/2010/main" val="60076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DNA microarray</a:t>
            </a:r>
            <a:endParaRPr lang="en-US" dirty="0"/>
          </a:p>
        </p:txBody>
      </p:sp>
      <p:sp>
        <p:nvSpPr>
          <p:cNvPr id="3" name="Объект 2"/>
          <p:cNvSpPr>
            <a:spLocks noGrp="1"/>
          </p:cNvSpPr>
          <p:nvPr>
            <p:ph idx="1"/>
          </p:nvPr>
        </p:nvSpPr>
        <p:spPr/>
        <p:txBody>
          <a:bodyPr/>
          <a:lstStyle/>
          <a:p>
            <a:r>
              <a:rPr lang="en-US" dirty="0"/>
              <a:t>Also known of as biochip or DNA chip, a DNA microarray is a solid surface to which a collection of microscopic DNA spots are attached. The microarrays are used to determine expression levels across a large number of genes or to perform genotyping across different regions of a genome</a:t>
            </a:r>
          </a:p>
        </p:txBody>
      </p:sp>
    </p:spTree>
    <p:extLst>
      <p:ext uri="{BB962C8B-B14F-4D97-AF65-F5344CB8AC3E}">
        <p14:creationId xmlns:p14="http://schemas.microsoft.com/office/powerpoint/2010/main" val="282516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RNA </a:t>
            </a:r>
            <a:r>
              <a:rPr lang="en-US" b="1" dirty="0" err="1"/>
              <a:t>Seq</a:t>
            </a:r>
            <a:endParaRPr lang="en-US" dirty="0"/>
          </a:p>
        </p:txBody>
      </p:sp>
      <p:sp>
        <p:nvSpPr>
          <p:cNvPr id="3" name="Объект 2"/>
          <p:cNvSpPr>
            <a:spLocks noGrp="1"/>
          </p:cNvSpPr>
          <p:nvPr>
            <p:ph idx="1"/>
          </p:nvPr>
        </p:nvSpPr>
        <p:spPr/>
        <p:txBody>
          <a:bodyPr/>
          <a:lstStyle/>
          <a:p>
            <a:r>
              <a:rPr lang="en-US" dirty="0"/>
              <a:t>This refers to methods used to measure the sequence of RNA molecules. Examples include shotgun sequencing of cDNA molecules acquired from RNA through reverse transcription and technologies used to sequence RNA molecules from a biological sample so that the primary sequence and abundance of each RNA molecule can be determined.</a:t>
            </a:r>
          </a:p>
        </p:txBody>
      </p:sp>
    </p:spTree>
    <p:extLst>
      <p:ext uri="{BB962C8B-B14F-4D97-AF65-F5344CB8AC3E}">
        <p14:creationId xmlns:p14="http://schemas.microsoft.com/office/powerpoint/2010/main" val="37111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Differential Display (DD)</a:t>
            </a:r>
          </a:p>
        </p:txBody>
      </p:sp>
      <p:sp>
        <p:nvSpPr>
          <p:cNvPr id="3" name="Объект 2"/>
          <p:cNvSpPr>
            <a:spLocks noGrp="1"/>
          </p:cNvSpPr>
          <p:nvPr>
            <p:ph idx="1"/>
          </p:nvPr>
        </p:nvSpPr>
        <p:spPr/>
        <p:txBody>
          <a:bodyPr>
            <a:normAutofit lnSpcReduction="10000"/>
          </a:bodyPr>
          <a:lstStyle/>
          <a:p>
            <a:r>
              <a:rPr lang="en-US" b="1" dirty="0">
                <a:solidFill>
                  <a:srgbClr val="FFFF00"/>
                </a:solidFill>
              </a:rPr>
              <a:t>Basic idea:</a:t>
            </a:r>
          </a:p>
          <a:p>
            <a:r>
              <a:rPr lang="en-US" dirty="0"/>
              <a:t>– Run two RNA (cDNA) samples side by</a:t>
            </a:r>
          </a:p>
          <a:p>
            <a:r>
              <a:rPr lang="en-US" dirty="0"/>
              <a:t>side on a gel</a:t>
            </a:r>
          </a:p>
          <a:p>
            <a:r>
              <a:rPr lang="en-US" dirty="0"/>
              <a:t>– Excise and sequence bands present in</a:t>
            </a:r>
          </a:p>
          <a:p>
            <a:r>
              <a:rPr lang="en-US" dirty="0"/>
              <a:t>one lane, but not the other</a:t>
            </a:r>
          </a:p>
          <a:p>
            <a:r>
              <a:rPr lang="en-US" dirty="0"/>
              <a:t>• </a:t>
            </a:r>
            <a:r>
              <a:rPr lang="en-US" b="1" dirty="0">
                <a:solidFill>
                  <a:srgbClr val="FFFF00"/>
                </a:solidFill>
              </a:rPr>
              <a:t>The clever trick</a:t>
            </a:r>
            <a:r>
              <a:rPr lang="en-US" b="1" dirty="0" smtClean="0">
                <a:solidFill>
                  <a:srgbClr val="FFFF00"/>
                </a:solidFill>
              </a:rPr>
              <a:t>: </a:t>
            </a:r>
            <a:r>
              <a:rPr lang="en-US" sz="1600" i="1" dirty="0" smtClean="0"/>
              <a:t>(</a:t>
            </a:r>
            <a:r>
              <a:rPr lang="ru-RU" sz="1600" i="1" dirty="0"/>
              <a:t>Умный </a:t>
            </a:r>
            <a:r>
              <a:rPr lang="ru-RU" sz="1600" i="1" dirty="0" smtClean="0"/>
              <a:t>трюк</a:t>
            </a:r>
            <a:r>
              <a:rPr lang="en-US" sz="1600" i="1" dirty="0" smtClean="0"/>
              <a:t>)</a:t>
            </a:r>
            <a:endParaRPr lang="ru-RU" sz="1600" i="1" dirty="0"/>
          </a:p>
          <a:p>
            <a:endParaRPr lang="en-US" b="1" dirty="0"/>
          </a:p>
          <a:p>
            <a:r>
              <a:rPr lang="en-US" dirty="0"/>
              <a:t>– Reduce the complexity of the samples by</a:t>
            </a:r>
          </a:p>
          <a:p>
            <a:r>
              <a:rPr lang="en-US" dirty="0"/>
              <a:t>making the cDNA with primers that will</a:t>
            </a:r>
          </a:p>
          <a:p>
            <a:r>
              <a:rPr lang="en-US" dirty="0"/>
              <a:t>prime only a subset of all transcripts</a:t>
            </a:r>
          </a:p>
        </p:txBody>
      </p:sp>
    </p:spTree>
    <p:extLst>
      <p:ext uri="{BB962C8B-B14F-4D97-AF65-F5344CB8AC3E}">
        <p14:creationId xmlns:p14="http://schemas.microsoft.com/office/powerpoint/2010/main" val="713258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en-US"/>
          </a:p>
        </p:txBody>
      </p:sp>
      <p:pic>
        <p:nvPicPr>
          <p:cNvPr id="4" name="Объект 3"/>
          <p:cNvPicPr>
            <a:picLocks noGrp="1" noChangeAspect="1"/>
          </p:cNvPicPr>
          <p:nvPr>
            <p:ph sz="half" idx="1"/>
          </p:nvPr>
        </p:nvPicPr>
        <p:blipFill>
          <a:blip r:embed="rId2"/>
          <a:stretch>
            <a:fillRect/>
          </a:stretch>
        </p:blipFill>
        <p:spPr>
          <a:xfrm>
            <a:off x="2029619" y="1933575"/>
            <a:ext cx="2543175" cy="4400549"/>
          </a:xfrm>
          <a:prstGeom prst="rect">
            <a:avLst/>
          </a:prstGeom>
        </p:spPr>
      </p:pic>
      <p:pic>
        <p:nvPicPr>
          <p:cNvPr id="7" name="Объект 6"/>
          <p:cNvPicPr>
            <a:picLocks noGrp="1" noChangeAspect="1"/>
          </p:cNvPicPr>
          <p:nvPr>
            <p:ph sz="half" idx="2"/>
          </p:nvPr>
        </p:nvPicPr>
        <p:blipFill>
          <a:blip r:embed="rId3"/>
          <a:stretch>
            <a:fillRect/>
          </a:stretch>
        </p:blipFill>
        <p:spPr>
          <a:xfrm>
            <a:off x="6301415" y="2055813"/>
            <a:ext cx="3102307" cy="4200525"/>
          </a:xfrm>
          <a:prstGeom prst="rect">
            <a:avLst/>
          </a:prstGeom>
        </p:spPr>
      </p:pic>
      <p:sp>
        <p:nvSpPr>
          <p:cNvPr id="9" name="Стрелка вправо 8"/>
          <p:cNvSpPr/>
          <p:nvPr/>
        </p:nvSpPr>
        <p:spPr>
          <a:xfrm flipH="1">
            <a:off x="9403721" y="2790826"/>
            <a:ext cx="1083303" cy="323850"/>
          </a:xfrm>
          <a:prstGeom prst="rightArrow">
            <a:avLst>
              <a:gd name="adj1" fmla="val 2647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38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6" y="0"/>
            <a:ext cx="11934823" cy="1209675"/>
          </a:xfrm>
        </p:spPr>
        <p:txBody>
          <a:bodyPr/>
          <a:lstStyle/>
          <a:p>
            <a:r>
              <a:rPr lang="en-US" sz="2800" dirty="0"/>
              <a:t>PURIFICATION OF MESSENGER RNA USING OLIGO </a:t>
            </a:r>
            <a:r>
              <a:rPr lang="en-US" sz="2800" dirty="0" smtClean="0"/>
              <a:t>DTCOLUMNS</a:t>
            </a:r>
            <a:endParaRPr lang="en-US" sz="2800" dirty="0"/>
          </a:p>
        </p:txBody>
      </p:sp>
      <p:sp>
        <p:nvSpPr>
          <p:cNvPr id="3" name="Объект 2"/>
          <p:cNvSpPr>
            <a:spLocks noGrp="1"/>
          </p:cNvSpPr>
          <p:nvPr>
            <p:ph idx="1"/>
          </p:nvPr>
        </p:nvSpPr>
        <p:spPr>
          <a:xfrm>
            <a:off x="257176" y="971550"/>
            <a:ext cx="11153774" cy="5276849"/>
          </a:xfrm>
        </p:spPr>
        <p:txBody>
          <a:bodyPr>
            <a:normAutofit/>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Стрелка вниз 3"/>
          <p:cNvSpPr/>
          <p:nvPr/>
        </p:nvSpPr>
        <p:spPr>
          <a:xfrm>
            <a:off x="876300" y="2771774"/>
            <a:ext cx="409575" cy="638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4562475" y="1047750"/>
            <a:ext cx="4343400" cy="1085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Total cellular RNA; </a:t>
            </a:r>
            <a:endParaRPr lang="kk-KZ" dirty="0" smtClean="0"/>
          </a:p>
          <a:p>
            <a:r>
              <a:rPr lang="en-US" dirty="0" smtClean="0"/>
              <a:t>apply </a:t>
            </a:r>
            <a:r>
              <a:rPr lang="en-US" dirty="0"/>
              <a:t>at room temperature to</a:t>
            </a:r>
            <a:endParaRPr lang="kk-KZ" dirty="0"/>
          </a:p>
          <a:p>
            <a:r>
              <a:rPr lang="en-US" dirty="0" smtClean="0"/>
              <a:t>anneal </a:t>
            </a:r>
            <a:r>
              <a:rPr lang="en-US" dirty="0" err="1"/>
              <a:t>polyA</a:t>
            </a:r>
            <a:r>
              <a:rPr lang="en-US" dirty="0"/>
              <a:t> tail to oligo(</a:t>
            </a:r>
            <a:r>
              <a:rPr lang="en-US" dirty="0" err="1"/>
              <a:t>dT</a:t>
            </a:r>
            <a:r>
              <a:rPr lang="en-US" dirty="0"/>
              <a:t>)</a:t>
            </a:r>
          </a:p>
          <a:p>
            <a:pPr algn="ctr"/>
            <a:endParaRPr lang="en-US" dirty="0"/>
          </a:p>
        </p:txBody>
      </p:sp>
      <p:sp>
        <p:nvSpPr>
          <p:cNvPr id="6" name="Скругленный прямоугольник 5"/>
          <p:cNvSpPr/>
          <p:nvPr/>
        </p:nvSpPr>
        <p:spPr>
          <a:xfrm>
            <a:off x="123825" y="971550"/>
            <a:ext cx="2047875" cy="183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Break open</a:t>
            </a:r>
          </a:p>
          <a:p>
            <a:r>
              <a:rPr lang="kk-KZ" dirty="0"/>
              <a:t> </a:t>
            </a:r>
            <a:r>
              <a:rPr lang="en-US" dirty="0"/>
              <a:t>cells in the</a:t>
            </a:r>
          </a:p>
          <a:p>
            <a:r>
              <a:rPr lang="en-US" dirty="0"/>
              <a:t>presence of</a:t>
            </a:r>
          </a:p>
          <a:p>
            <a:r>
              <a:rPr lang="en-US" dirty="0" err="1"/>
              <a:t>RNAse</a:t>
            </a:r>
            <a:endParaRPr lang="en-US" dirty="0"/>
          </a:p>
          <a:p>
            <a:r>
              <a:rPr lang="en-US" dirty="0"/>
              <a:t>Inhibitors</a:t>
            </a:r>
          </a:p>
          <a:p>
            <a:pPr algn="ctr"/>
            <a:endParaRPr lang="en-US" dirty="0"/>
          </a:p>
        </p:txBody>
      </p:sp>
      <p:sp>
        <p:nvSpPr>
          <p:cNvPr id="7" name="Прямоугольник 6"/>
          <p:cNvSpPr/>
          <p:nvPr/>
        </p:nvSpPr>
        <p:spPr>
          <a:xfrm>
            <a:off x="504825" y="3686175"/>
            <a:ext cx="1562100"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Isolate RNA</a:t>
            </a:r>
          </a:p>
          <a:p>
            <a:pPr algn="ctr"/>
            <a:endParaRPr lang="en-US" dirty="0"/>
          </a:p>
        </p:txBody>
      </p:sp>
      <p:sp>
        <p:nvSpPr>
          <p:cNvPr id="8" name="Скругленный прямоугольник 7"/>
          <p:cNvSpPr/>
          <p:nvPr/>
        </p:nvSpPr>
        <p:spPr>
          <a:xfrm>
            <a:off x="2705100" y="2695575"/>
            <a:ext cx="1343025" cy="186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Oligo(dT)</a:t>
            </a:r>
          </a:p>
          <a:p>
            <a:pPr algn="ctr"/>
            <a:r>
              <a:rPr lang="en-US"/>
              <a:t>attached to</a:t>
            </a:r>
          </a:p>
          <a:p>
            <a:pPr algn="ctr"/>
            <a:r>
              <a:rPr lang="en-US"/>
              <a:t>cellulose</a:t>
            </a:r>
          </a:p>
        </p:txBody>
      </p:sp>
      <p:sp>
        <p:nvSpPr>
          <p:cNvPr id="9" name="Скругленный прямоугольник 8"/>
          <p:cNvSpPr/>
          <p:nvPr/>
        </p:nvSpPr>
        <p:spPr>
          <a:xfrm>
            <a:off x="4862513" y="2657475"/>
            <a:ext cx="81915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Овал 9"/>
          <p:cNvSpPr/>
          <p:nvPr/>
        </p:nvSpPr>
        <p:spPr>
          <a:xfrm>
            <a:off x="5834063" y="3162299"/>
            <a:ext cx="1624012" cy="52387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AAAA..</a:t>
            </a:r>
          </a:p>
          <a:p>
            <a:r>
              <a:rPr lang="en-US" dirty="0"/>
              <a:t>TTTT</a:t>
            </a:r>
          </a:p>
        </p:txBody>
      </p:sp>
      <p:sp>
        <p:nvSpPr>
          <p:cNvPr id="11" name="Скругленный прямоугольник 10"/>
          <p:cNvSpPr/>
          <p:nvPr/>
        </p:nvSpPr>
        <p:spPr>
          <a:xfrm>
            <a:off x="8267698" y="2595562"/>
            <a:ext cx="819150" cy="2145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Прямоугольник 11"/>
          <p:cNvSpPr/>
          <p:nvPr/>
        </p:nvSpPr>
        <p:spPr>
          <a:xfrm>
            <a:off x="7615238" y="5500687"/>
            <a:ext cx="2871787" cy="938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polyA mRNA elutes at</a:t>
            </a:r>
          </a:p>
          <a:p>
            <a:pPr algn="ctr"/>
            <a:r>
              <a:rPr lang="en-US"/>
              <a:t>high temperature</a:t>
            </a:r>
          </a:p>
        </p:txBody>
      </p:sp>
      <p:sp>
        <p:nvSpPr>
          <p:cNvPr id="13" name="Прямоугольник 12"/>
          <p:cNvSpPr/>
          <p:nvPr/>
        </p:nvSpPr>
        <p:spPr>
          <a:xfrm>
            <a:off x="7658100" y="5057774"/>
            <a:ext cx="24765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AAAAA.</a:t>
            </a:r>
          </a:p>
        </p:txBody>
      </p:sp>
      <p:sp>
        <p:nvSpPr>
          <p:cNvPr id="14" name="Прямоугольник 13"/>
          <p:cNvSpPr/>
          <p:nvPr/>
        </p:nvSpPr>
        <p:spPr>
          <a:xfrm>
            <a:off x="6224587" y="4181475"/>
            <a:ext cx="1709738" cy="623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polyA</a:t>
            </a:r>
            <a:r>
              <a:rPr lang="en-US" sz="1600" dirty="0"/>
              <a:t> binds to</a:t>
            </a:r>
          </a:p>
          <a:p>
            <a:pPr algn="ctr"/>
            <a:r>
              <a:rPr lang="en-US" sz="1600" dirty="0"/>
              <a:t>oligo(</a:t>
            </a:r>
            <a:r>
              <a:rPr lang="en-US" sz="1600" dirty="0" err="1"/>
              <a:t>dT</a:t>
            </a:r>
            <a:r>
              <a:rPr lang="en-US" sz="1600" dirty="0"/>
              <a:t>) on</a:t>
            </a:r>
          </a:p>
          <a:p>
            <a:pPr algn="ctr"/>
            <a:r>
              <a:rPr lang="en-US" sz="1600" dirty="0"/>
              <a:t>column</a:t>
            </a:r>
          </a:p>
        </p:txBody>
      </p:sp>
      <p:sp>
        <p:nvSpPr>
          <p:cNvPr id="15" name="Овал 14"/>
          <p:cNvSpPr/>
          <p:nvPr/>
        </p:nvSpPr>
        <p:spPr>
          <a:xfrm>
            <a:off x="5467350" y="4333875"/>
            <a:ext cx="142875"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Овал 15"/>
          <p:cNvSpPr/>
          <p:nvPr/>
        </p:nvSpPr>
        <p:spPr>
          <a:xfrm>
            <a:off x="8824912" y="4367212"/>
            <a:ext cx="142875"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Прямоугольник 16"/>
          <p:cNvSpPr/>
          <p:nvPr/>
        </p:nvSpPr>
        <p:spPr>
          <a:xfrm>
            <a:off x="9363073" y="4333875"/>
            <a:ext cx="1485902" cy="39766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TTTT</a:t>
            </a:r>
            <a:endParaRPr lang="en-US" dirty="0"/>
          </a:p>
        </p:txBody>
      </p:sp>
      <p:sp>
        <p:nvSpPr>
          <p:cNvPr id="18" name="Прямоугольник 17"/>
          <p:cNvSpPr/>
          <p:nvPr/>
        </p:nvSpPr>
        <p:spPr>
          <a:xfrm flipH="1">
            <a:off x="4695824" y="5110160"/>
            <a:ext cx="2695575" cy="509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non-</a:t>
            </a:r>
            <a:r>
              <a:rPr lang="en-US" sz="1400" dirty="0" err="1"/>
              <a:t>polyA</a:t>
            </a:r>
            <a:endParaRPr lang="en-US" sz="1400" dirty="0"/>
          </a:p>
          <a:p>
            <a:pPr algn="ctr"/>
            <a:r>
              <a:rPr lang="en-US" sz="1400" dirty="0"/>
              <a:t>RNA flows</a:t>
            </a:r>
          </a:p>
          <a:p>
            <a:pPr algn="ctr"/>
            <a:r>
              <a:rPr lang="en-US" sz="1400" dirty="0"/>
              <a:t>through</a:t>
            </a:r>
          </a:p>
        </p:txBody>
      </p:sp>
      <p:cxnSp>
        <p:nvCxnSpPr>
          <p:cNvPr id="21" name="Прямая со стрелкой 20"/>
          <p:cNvCxnSpPr/>
          <p:nvPr/>
        </p:nvCxnSpPr>
        <p:spPr>
          <a:xfrm flipV="1">
            <a:off x="1647825" y="1543049"/>
            <a:ext cx="2466975" cy="19240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4076701" y="3567112"/>
            <a:ext cx="976313" cy="366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5148266" y="1958578"/>
            <a:ext cx="357187" cy="1397793"/>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11" idx="2"/>
          </p:cNvCxnSpPr>
          <p:nvPr/>
        </p:nvCxnSpPr>
        <p:spPr>
          <a:xfrm>
            <a:off x="8677273" y="4741068"/>
            <a:ext cx="3" cy="31670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Стрелка вправо 31"/>
          <p:cNvSpPr/>
          <p:nvPr/>
        </p:nvSpPr>
        <p:spPr>
          <a:xfrm>
            <a:off x="7286625" y="3686175"/>
            <a:ext cx="885825" cy="24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65</a:t>
            </a:r>
            <a:r>
              <a:rPr lang="en-US" dirty="0" err="1" smtClean="0"/>
              <a:t>oC</a:t>
            </a:r>
            <a:endParaRPr lang="en-US" dirty="0"/>
          </a:p>
        </p:txBody>
      </p:sp>
    </p:spTree>
    <p:extLst>
      <p:ext uri="{BB962C8B-B14F-4D97-AF65-F5344CB8AC3E}">
        <p14:creationId xmlns:p14="http://schemas.microsoft.com/office/powerpoint/2010/main" val="3583029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What are microarrays</a:t>
            </a:r>
          </a:p>
        </p:txBody>
      </p:sp>
      <p:pic>
        <p:nvPicPr>
          <p:cNvPr id="4" name="Объект 3"/>
          <p:cNvPicPr>
            <a:picLocks noGrp="1" noChangeAspect="1"/>
          </p:cNvPicPr>
          <p:nvPr>
            <p:ph idx="1"/>
          </p:nvPr>
        </p:nvPicPr>
        <p:blipFill>
          <a:blip r:embed="rId2"/>
          <a:stretch>
            <a:fillRect/>
          </a:stretch>
        </p:blipFill>
        <p:spPr>
          <a:xfrm>
            <a:off x="2324100" y="2052638"/>
            <a:ext cx="6014626" cy="4195762"/>
          </a:xfrm>
          <a:prstGeom prst="rect">
            <a:avLst/>
          </a:prstGeom>
        </p:spPr>
      </p:pic>
    </p:spTree>
    <p:extLst>
      <p:ext uri="{BB962C8B-B14F-4D97-AF65-F5344CB8AC3E}">
        <p14:creationId xmlns:p14="http://schemas.microsoft.com/office/powerpoint/2010/main" val="3010520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6111" y="190500"/>
            <a:ext cx="11298239" cy="1219200"/>
          </a:xfrm>
        </p:spPr>
        <p:txBody>
          <a:bodyPr/>
          <a:lstStyle/>
          <a:p>
            <a:r>
              <a:rPr lang="en-US" dirty="0"/>
              <a:t>Advantages and Disadvantages of microarray techniques</a:t>
            </a:r>
          </a:p>
        </p:txBody>
      </p:sp>
      <p:sp>
        <p:nvSpPr>
          <p:cNvPr id="5" name="Текст 4"/>
          <p:cNvSpPr>
            <a:spLocks noGrp="1"/>
          </p:cNvSpPr>
          <p:nvPr>
            <p:ph type="body" idx="1"/>
          </p:nvPr>
        </p:nvSpPr>
        <p:spPr>
          <a:xfrm>
            <a:off x="1103313" y="1504950"/>
            <a:ext cx="4396338" cy="976312"/>
          </a:xfrm>
        </p:spPr>
        <p:txBody>
          <a:bodyPr/>
          <a:lstStyle/>
          <a:p>
            <a:r>
              <a:rPr lang="en-US" dirty="0"/>
              <a:t>Advantages:</a:t>
            </a:r>
          </a:p>
          <a:p>
            <a:endParaRPr lang="en-US" dirty="0"/>
          </a:p>
        </p:txBody>
      </p:sp>
      <p:sp>
        <p:nvSpPr>
          <p:cNvPr id="6" name="Объект 5"/>
          <p:cNvSpPr>
            <a:spLocks noGrp="1"/>
          </p:cNvSpPr>
          <p:nvPr>
            <p:ph sz="half" idx="2"/>
          </p:nvPr>
        </p:nvSpPr>
        <p:spPr/>
        <p:txBody>
          <a:bodyPr>
            <a:normAutofit/>
          </a:bodyPr>
          <a:lstStyle/>
          <a:p>
            <a:r>
              <a:rPr lang="en-US" dirty="0" smtClean="0"/>
              <a:t>● </a:t>
            </a:r>
            <a:r>
              <a:rPr lang="en-US" dirty="0"/>
              <a:t>Concurrent detection of thousands of genes</a:t>
            </a:r>
          </a:p>
          <a:p>
            <a:r>
              <a:rPr lang="en-US" dirty="0"/>
              <a:t>● Result is a global answer</a:t>
            </a:r>
          </a:p>
          <a:p>
            <a:r>
              <a:rPr lang="en-US" dirty="0"/>
              <a:t>● Experiments are fast and easy to perform</a:t>
            </a:r>
          </a:p>
          <a:p>
            <a:r>
              <a:rPr lang="en-US" dirty="0"/>
              <a:t>● The technique is cost effective</a:t>
            </a:r>
          </a:p>
          <a:p>
            <a:r>
              <a:rPr lang="en-US" dirty="0" smtClean="0"/>
              <a:t>●</a:t>
            </a:r>
            <a:endParaRPr lang="en-US" dirty="0"/>
          </a:p>
        </p:txBody>
      </p:sp>
      <p:sp>
        <p:nvSpPr>
          <p:cNvPr id="7" name="Текст 6"/>
          <p:cNvSpPr>
            <a:spLocks noGrp="1"/>
          </p:cNvSpPr>
          <p:nvPr>
            <p:ph type="body" sz="quarter" idx="3"/>
          </p:nvPr>
        </p:nvSpPr>
        <p:spPr>
          <a:xfrm>
            <a:off x="5654495" y="1504950"/>
            <a:ext cx="4396339" cy="976312"/>
          </a:xfrm>
        </p:spPr>
        <p:txBody>
          <a:bodyPr/>
          <a:lstStyle/>
          <a:p>
            <a:r>
              <a:rPr lang="en-US" dirty="0"/>
              <a:t>Disadvantages:</a:t>
            </a:r>
          </a:p>
          <a:p>
            <a:endParaRPr lang="en-US" dirty="0"/>
          </a:p>
        </p:txBody>
      </p:sp>
      <p:sp>
        <p:nvSpPr>
          <p:cNvPr id="8" name="Объект 7"/>
          <p:cNvSpPr>
            <a:spLocks noGrp="1"/>
          </p:cNvSpPr>
          <p:nvPr>
            <p:ph sz="quarter" idx="4"/>
          </p:nvPr>
        </p:nvSpPr>
        <p:spPr/>
        <p:txBody>
          <a:bodyPr/>
          <a:lstStyle/>
          <a:p>
            <a:r>
              <a:rPr lang="en-US" dirty="0"/>
              <a:t>Expression differences are </a:t>
            </a:r>
            <a:r>
              <a:rPr lang="en-US" dirty="0" err="1"/>
              <a:t>relativ</a:t>
            </a:r>
            <a:endParaRPr lang="en-US" dirty="0"/>
          </a:p>
          <a:p>
            <a:r>
              <a:rPr lang="en-US" dirty="0"/>
              <a:t>● </a:t>
            </a:r>
            <a:r>
              <a:rPr lang="en-US" dirty="0" err="1"/>
              <a:t>Crosshybridization</a:t>
            </a:r>
            <a:r>
              <a:rPr lang="en-US" dirty="0"/>
              <a:t> is possible</a:t>
            </a:r>
          </a:p>
          <a:p>
            <a:r>
              <a:rPr lang="en-US" dirty="0"/>
              <a:t>● Data has to be validated by other methods (</a:t>
            </a:r>
            <a:r>
              <a:rPr lang="en-US" dirty="0" err="1"/>
              <a:t>eg</a:t>
            </a:r>
            <a:r>
              <a:rPr lang="en-US" dirty="0"/>
              <a:t>. qPCR)</a:t>
            </a:r>
          </a:p>
          <a:p>
            <a:r>
              <a:rPr lang="en-US" dirty="0"/>
              <a:t>● Weak expressed genes may not be detected</a:t>
            </a:r>
          </a:p>
          <a:p>
            <a:r>
              <a:rPr lang="en-US" dirty="0"/>
              <a:t>● Changes in mRNA expression pattern may not effect protein abundance</a:t>
            </a:r>
          </a:p>
          <a:p>
            <a:endParaRPr lang="en-US" dirty="0"/>
          </a:p>
        </p:txBody>
      </p:sp>
    </p:spTree>
    <p:extLst>
      <p:ext uri="{BB962C8B-B14F-4D97-AF65-F5344CB8AC3E}">
        <p14:creationId xmlns:p14="http://schemas.microsoft.com/office/powerpoint/2010/main" val="349257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1103312" y="2052918"/>
            <a:ext cx="9221788" cy="4643157"/>
          </a:xfrm>
        </p:spPr>
        <p:txBody>
          <a:bodyPr/>
          <a:lstStyle/>
          <a:p>
            <a:r>
              <a:rPr lang="en-US" dirty="0"/>
              <a:t>Gene expression is a highly regulated mechanism that controls the function and adaptability of all living cells including prokaryotes and eukaryotes. </a:t>
            </a:r>
            <a:endParaRPr lang="en-US" dirty="0" smtClean="0"/>
          </a:p>
          <a:p>
            <a:r>
              <a:rPr lang="en-US" dirty="0" smtClean="0"/>
              <a:t>Several </a:t>
            </a:r>
            <a:r>
              <a:rPr lang="en-US" dirty="0"/>
              <a:t>techniques exist for studying and quantifying gene expression and its regulation. Some of these techniques are old and well established while others are relatively new, multiplex techniques.</a:t>
            </a:r>
          </a:p>
          <a:p>
            <a:r>
              <a:rPr lang="en-US" dirty="0"/>
              <a:t>The field of gene expression analysis has undergone major advances in biomedical research</a:t>
            </a:r>
            <a:r>
              <a:rPr lang="en-US" dirty="0" smtClean="0"/>
              <a:t>.</a:t>
            </a:r>
          </a:p>
          <a:p>
            <a:r>
              <a:rPr lang="en-US" dirty="0" smtClean="0"/>
              <a:t> </a:t>
            </a:r>
            <a:r>
              <a:rPr lang="en-US" dirty="0"/>
              <a:t>Traditional methods focused on measuring the expression of one gene at a time and not in any particular biological context. </a:t>
            </a:r>
            <a:endParaRPr lang="en-US" dirty="0" smtClean="0"/>
          </a:p>
          <a:p>
            <a:r>
              <a:rPr lang="en-US" dirty="0" smtClean="0"/>
              <a:t>However</a:t>
            </a:r>
            <a:r>
              <a:rPr lang="en-US" dirty="0"/>
              <a:t>, today, mRNA expression techniques have led to improvements in gene </a:t>
            </a:r>
            <a:r>
              <a:rPr lang="en-US" dirty="0" smtClean="0"/>
              <a:t>identification.</a:t>
            </a:r>
            <a:endParaRPr lang="en-US" dirty="0"/>
          </a:p>
        </p:txBody>
      </p:sp>
    </p:spTree>
    <p:extLst>
      <p:ext uri="{BB962C8B-B14F-4D97-AF65-F5344CB8AC3E}">
        <p14:creationId xmlns:p14="http://schemas.microsoft.com/office/powerpoint/2010/main" val="162186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646111" y="2071579"/>
            <a:ext cx="9944133" cy="4424082"/>
          </a:xfrm>
        </p:spPr>
        <p:txBody>
          <a:bodyPr>
            <a:normAutofit fontScale="92500" lnSpcReduction="10000"/>
          </a:bodyPr>
          <a:lstStyle/>
          <a:p>
            <a:pPr marL="0" indent="0">
              <a:buNone/>
            </a:pPr>
            <a:r>
              <a:rPr lang="en-US" b="1" dirty="0"/>
              <a:t>Cells in all living organisms are continually activating or deactivating</a:t>
            </a:r>
          </a:p>
          <a:p>
            <a:pPr marL="0" indent="0">
              <a:buNone/>
            </a:pPr>
            <a:r>
              <a:rPr lang="en-US" b="1" dirty="0"/>
              <a:t>genes through gene expression, which contain the information required</a:t>
            </a:r>
          </a:p>
          <a:p>
            <a:pPr marL="0" indent="0">
              <a:buNone/>
            </a:pPr>
            <a:r>
              <a:rPr lang="en-US" b="1" dirty="0"/>
              <a:t>for producing proteins through proteins synthesis. When a particular</a:t>
            </a:r>
          </a:p>
          <a:p>
            <a:pPr marL="0" indent="0">
              <a:buNone/>
            </a:pPr>
            <a:r>
              <a:rPr lang="en-US" b="1" dirty="0"/>
              <a:t>protein is required by the cell, the gene coding for that protein is</a:t>
            </a:r>
          </a:p>
          <a:p>
            <a:pPr marL="0" indent="0">
              <a:buNone/>
            </a:pPr>
            <a:r>
              <a:rPr lang="en-US" b="1" dirty="0"/>
              <a:t>activated</a:t>
            </a:r>
            <a:r>
              <a:rPr lang="en-US" b="1" dirty="0" smtClean="0"/>
              <a:t>.</a:t>
            </a:r>
          </a:p>
          <a:p>
            <a:pPr marL="0" indent="0">
              <a:buNone/>
            </a:pPr>
            <a:r>
              <a:rPr lang="en-US" b="1" dirty="0" smtClean="0"/>
              <a:t> </a:t>
            </a:r>
            <a:r>
              <a:rPr lang="en-US" b="1" dirty="0"/>
              <a:t>The first stage in producing a protein involves the production</a:t>
            </a:r>
          </a:p>
          <a:p>
            <a:pPr marL="0" indent="0">
              <a:buNone/>
            </a:pPr>
            <a:r>
              <a:rPr lang="en-US" b="1" dirty="0"/>
              <a:t>of an RNA copy of the gene's DNA sequence. This RNA copy is the</a:t>
            </a:r>
          </a:p>
          <a:p>
            <a:pPr marL="0" indent="0">
              <a:buNone/>
            </a:pPr>
            <a:r>
              <a:rPr lang="en-US" b="1" dirty="0"/>
              <a:t>messenger RNA. </a:t>
            </a:r>
            <a:endParaRPr lang="en-US" b="1" dirty="0" smtClean="0"/>
          </a:p>
          <a:p>
            <a:pPr marL="0" indent="0">
              <a:buNone/>
            </a:pPr>
            <a:r>
              <a:rPr lang="en-US" b="1" dirty="0" smtClean="0"/>
              <a:t>The </a:t>
            </a:r>
            <a:r>
              <a:rPr lang="en-US" b="1" dirty="0"/>
              <a:t>amount of mRNA produced correlates with </a:t>
            </a:r>
            <a:r>
              <a:rPr lang="en-US" b="1" dirty="0" smtClean="0"/>
              <a:t>the amount </a:t>
            </a:r>
            <a:r>
              <a:rPr lang="en-US" b="1" dirty="0"/>
              <a:t>of protein eventually </a:t>
            </a:r>
            <a:r>
              <a:rPr lang="en-US" b="1" dirty="0" smtClean="0"/>
              <a:t>synthesized </a:t>
            </a:r>
            <a:r>
              <a:rPr lang="en-US" b="1" dirty="0"/>
              <a:t>and measuring the amount </a:t>
            </a:r>
            <a:r>
              <a:rPr lang="en-US" b="1" dirty="0" smtClean="0"/>
              <a:t>of a </a:t>
            </a:r>
            <a:r>
              <a:rPr lang="en-US" b="1" dirty="0"/>
              <a:t>particular mRNA produced by a given cell or tissue is often </a:t>
            </a:r>
            <a:r>
              <a:rPr lang="en-US" b="1" dirty="0" smtClean="0"/>
              <a:t>easier than </a:t>
            </a:r>
            <a:r>
              <a:rPr lang="en-US" b="1" dirty="0"/>
              <a:t>measuring the amount of the final protein</a:t>
            </a:r>
            <a:r>
              <a:rPr lang="en-US" b="1" dirty="0" smtClean="0"/>
              <a:t>. </a:t>
            </a:r>
            <a:r>
              <a:rPr lang="en-US" b="1" dirty="0"/>
              <a:t>Levels in </a:t>
            </a:r>
            <a:r>
              <a:rPr lang="en-US" b="1" dirty="0" smtClean="0"/>
              <a:t>gene activation </a:t>
            </a:r>
            <a:r>
              <a:rPr lang="en-US" b="1" dirty="0"/>
              <a:t>may vary between </a:t>
            </a:r>
            <a:r>
              <a:rPr lang="en-US" b="1" dirty="0" err="1"/>
              <a:t>cancerogenic</a:t>
            </a:r>
            <a:r>
              <a:rPr lang="en-US" b="1" dirty="0"/>
              <a:t> and healthy cells.</a:t>
            </a:r>
          </a:p>
        </p:txBody>
      </p:sp>
    </p:spTree>
    <p:extLst>
      <p:ext uri="{BB962C8B-B14F-4D97-AF65-F5344CB8AC3E}">
        <p14:creationId xmlns:p14="http://schemas.microsoft.com/office/powerpoint/2010/main" val="298797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021889" cy="1400530"/>
          </a:xfrm>
        </p:spPr>
        <p:txBody>
          <a:bodyPr/>
          <a:lstStyle/>
          <a:p>
            <a:r>
              <a:rPr lang="en-US" b="1" dirty="0"/>
              <a:t>Techniques that are low- to </a:t>
            </a:r>
            <a:r>
              <a:rPr lang="en-US" b="1" dirty="0" smtClean="0"/>
              <a:t>mid-</a:t>
            </a:r>
            <a:r>
              <a:rPr lang="en-US" b="1" dirty="0" err="1" smtClean="0"/>
              <a:t>plex</a:t>
            </a:r>
            <a:r>
              <a:rPr lang="en-US" b="1" dirty="0" smtClean="0"/>
              <a:t> (</a:t>
            </a:r>
            <a:r>
              <a:rPr lang="ru-RU" sz="2400" i="1" dirty="0" smtClean="0"/>
              <a:t>Сплетение</a:t>
            </a:r>
            <a:r>
              <a:rPr lang="en-US" dirty="0" smtClean="0"/>
              <a:t>)</a:t>
            </a:r>
            <a:r>
              <a:rPr lang="en-US" b="1" dirty="0" smtClean="0"/>
              <a:t>. Reporter </a:t>
            </a:r>
            <a:r>
              <a:rPr lang="en-US" b="1" dirty="0"/>
              <a:t>gene</a:t>
            </a:r>
            <a:br>
              <a:rPr lang="en-US" b="1" dirty="0"/>
            </a:br>
            <a:endParaRPr lang="en-US" dirty="0"/>
          </a:p>
        </p:txBody>
      </p:sp>
      <p:sp>
        <p:nvSpPr>
          <p:cNvPr id="3" name="Объект 2"/>
          <p:cNvSpPr>
            <a:spLocks noGrp="1"/>
          </p:cNvSpPr>
          <p:nvPr>
            <p:ph idx="1"/>
          </p:nvPr>
        </p:nvSpPr>
        <p:spPr>
          <a:xfrm>
            <a:off x="1103312" y="2052918"/>
            <a:ext cx="9383713" cy="4547907"/>
          </a:xfrm>
        </p:spPr>
        <p:txBody>
          <a:bodyPr>
            <a:normAutofit/>
          </a:bodyPr>
          <a:lstStyle/>
          <a:p>
            <a:r>
              <a:rPr lang="en-US" b="1" dirty="0" smtClean="0"/>
              <a:t>A </a:t>
            </a:r>
            <a:r>
              <a:rPr lang="en-US" b="1" dirty="0"/>
              <a:t>gene contains two functional segments. One is a coding DNA sequence, which contains the instructions for making a protein. </a:t>
            </a:r>
            <a:endParaRPr lang="en-US" b="1" dirty="0" smtClean="0"/>
          </a:p>
          <a:p>
            <a:r>
              <a:rPr lang="en-US" b="1" dirty="0" smtClean="0"/>
              <a:t>The </a:t>
            </a:r>
            <a:r>
              <a:rPr lang="en-US" b="1" dirty="0"/>
              <a:t>other is a DNA sequence called a promoter, which is linked to this coding region and regulates the gene’s transcription, either by activating or suppressing its expression.</a:t>
            </a:r>
          </a:p>
          <a:p>
            <a:r>
              <a:rPr lang="en-US" b="1" dirty="0">
                <a:solidFill>
                  <a:srgbClr val="FFFF00"/>
                </a:solidFill>
              </a:rPr>
              <a:t>A reporter gene assay </a:t>
            </a:r>
            <a:r>
              <a:rPr lang="en-US" b="1" dirty="0"/>
              <a:t>is used to determine the regulatory potential of a DNA sequence that is unknown. </a:t>
            </a:r>
            <a:endParaRPr lang="en-US" b="1" dirty="0" smtClean="0"/>
          </a:p>
          <a:p>
            <a:r>
              <a:rPr lang="en-US" b="1" dirty="0" smtClean="0"/>
              <a:t>This </a:t>
            </a:r>
            <a:r>
              <a:rPr lang="en-US" b="1" dirty="0"/>
              <a:t>involves a promoter sequence being linked to a detectable reporter gene such as luciferase, β-galactosidase or β-</a:t>
            </a:r>
            <a:r>
              <a:rPr lang="en-US" b="1" dirty="0" err="1"/>
              <a:t>glucuronidase</a:t>
            </a:r>
            <a:r>
              <a:rPr lang="en-US" b="1" dirty="0"/>
              <a:t>. Examples of methods used to determine the expressed reporter gene protein are fluorescence, absorbance and luminescence.</a:t>
            </a:r>
          </a:p>
          <a:p>
            <a:endParaRPr lang="en-US" dirty="0"/>
          </a:p>
        </p:txBody>
      </p:sp>
    </p:spTree>
    <p:extLst>
      <p:ext uri="{BB962C8B-B14F-4D97-AF65-F5344CB8AC3E}">
        <p14:creationId xmlns:p14="http://schemas.microsoft.com/office/powerpoint/2010/main" val="169037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Northern </a:t>
            </a:r>
            <a:r>
              <a:rPr lang="en-US" b="1" dirty="0" smtClean="0"/>
              <a:t>blotting. Western </a:t>
            </a:r>
            <a:r>
              <a:rPr lang="en-US" b="1" dirty="0"/>
              <a:t>blotting</a:t>
            </a:r>
            <a:br>
              <a:rPr lang="en-US" b="1" dirty="0"/>
            </a:br>
            <a:r>
              <a:rPr lang="en-US" b="1" dirty="0"/>
              <a:t/>
            </a:r>
            <a:br>
              <a:rPr lang="en-US" b="1" dirty="0"/>
            </a:br>
            <a:endParaRPr lang="en-US" dirty="0"/>
          </a:p>
        </p:txBody>
      </p:sp>
      <p:sp>
        <p:nvSpPr>
          <p:cNvPr id="3" name="Объект 2"/>
          <p:cNvSpPr>
            <a:spLocks noGrp="1"/>
          </p:cNvSpPr>
          <p:nvPr>
            <p:ph idx="1"/>
          </p:nvPr>
        </p:nvSpPr>
        <p:spPr/>
        <p:txBody>
          <a:bodyPr/>
          <a:lstStyle/>
          <a:p>
            <a:r>
              <a:rPr lang="en-US" dirty="0" smtClean="0"/>
              <a:t>This </a:t>
            </a:r>
            <a:r>
              <a:rPr lang="en-US" dirty="0"/>
              <a:t>is a technique used to detect specific RNA molecules present within an RNA mixture. Northern blotting is employed in the analysis of an RNA sample from a cell type or tissue so as to determine the RNA expression of certain genes</a:t>
            </a:r>
            <a:r>
              <a:rPr lang="en-US" dirty="0" smtClean="0"/>
              <a:t>.</a:t>
            </a:r>
            <a:r>
              <a:rPr lang="en-US" b="1" dirty="0"/>
              <a:t> </a:t>
            </a:r>
            <a:endParaRPr lang="en-US" b="1" dirty="0" smtClean="0"/>
          </a:p>
          <a:p>
            <a:r>
              <a:rPr lang="en-US" dirty="0" smtClean="0"/>
              <a:t>Western </a:t>
            </a:r>
            <a:r>
              <a:rPr lang="en-US" dirty="0"/>
              <a:t>blotting is a technique for detecting specific protein molecules within a protein mixture. This mixture might include all the proteins that are associated with a certain cell type or tissue. The technique can help to determine a protein’s size, and how much of it is expressed.</a:t>
            </a:r>
          </a:p>
          <a:p>
            <a:endParaRPr lang="en-US" dirty="0"/>
          </a:p>
        </p:txBody>
      </p:sp>
    </p:spTree>
    <p:extLst>
      <p:ext uri="{BB962C8B-B14F-4D97-AF65-F5344CB8AC3E}">
        <p14:creationId xmlns:p14="http://schemas.microsoft.com/office/powerpoint/2010/main" val="161908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183814" cy="1400530"/>
          </a:xfrm>
        </p:spPr>
        <p:txBody>
          <a:bodyPr/>
          <a:lstStyle/>
          <a:p>
            <a:r>
              <a:rPr lang="en-US" dirty="0"/>
              <a:t>NORTHERN BLOT</a:t>
            </a:r>
          </a:p>
        </p:txBody>
      </p:sp>
      <p:pic>
        <p:nvPicPr>
          <p:cNvPr id="4" name="Объект 3"/>
          <p:cNvPicPr>
            <a:picLocks noGrp="1" noChangeAspect="1"/>
          </p:cNvPicPr>
          <p:nvPr>
            <p:ph idx="1"/>
          </p:nvPr>
        </p:nvPicPr>
        <p:blipFill>
          <a:blip r:embed="rId2"/>
          <a:stretch>
            <a:fillRect/>
          </a:stretch>
        </p:blipFill>
        <p:spPr>
          <a:xfrm>
            <a:off x="1957388" y="2107406"/>
            <a:ext cx="7239000" cy="4086225"/>
          </a:xfrm>
          <a:prstGeom prst="rect">
            <a:avLst/>
          </a:prstGeom>
        </p:spPr>
      </p:pic>
    </p:spTree>
    <p:extLst>
      <p:ext uri="{BB962C8B-B14F-4D97-AF65-F5344CB8AC3E}">
        <p14:creationId xmlns:p14="http://schemas.microsoft.com/office/powerpoint/2010/main" val="295749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en-US"/>
          </a:p>
        </p:txBody>
      </p:sp>
      <p:pic>
        <p:nvPicPr>
          <p:cNvPr id="7" name="Объект 6"/>
          <p:cNvPicPr>
            <a:picLocks noGrp="1" noChangeAspect="1"/>
          </p:cNvPicPr>
          <p:nvPr>
            <p:ph sz="half" idx="1"/>
          </p:nvPr>
        </p:nvPicPr>
        <p:blipFill>
          <a:blip r:embed="rId2"/>
          <a:stretch>
            <a:fillRect/>
          </a:stretch>
        </p:blipFill>
        <p:spPr>
          <a:xfrm>
            <a:off x="1770469" y="2060575"/>
            <a:ext cx="3061475" cy="4195763"/>
          </a:xfrm>
          <a:prstGeom prst="rect">
            <a:avLst/>
          </a:prstGeom>
        </p:spPr>
      </p:pic>
      <p:pic>
        <p:nvPicPr>
          <p:cNvPr id="8" name="Объект 7"/>
          <p:cNvPicPr>
            <a:picLocks noGrp="1" noChangeAspect="1"/>
          </p:cNvPicPr>
          <p:nvPr>
            <p:ph sz="half" idx="2"/>
          </p:nvPr>
        </p:nvPicPr>
        <p:blipFill>
          <a:blip r:embed="rId3"/>
          <a:stretch>
            <a:fillRect/>
          </a:stretch>
        </p:blipFill>
        <p:spPr>
          <a:xfrm>
            <a:off x="6647656" y="2616200"/>
            <a:ext cx="2409825" cy="2419350"/>
          </a:xfrm>
          <a:prstGeom prst="rect">
            <a:avLst/>
          </a:prstGeom>
        </p:spPr>
      </p:pic>
      <p:pic>
        <p:nvPicPr>
          <p:cNvPr id="9" name="Рисунок 8"/>
          <p:cNvPicPr>
            <a:picLocks noChangeAspect="1"/>
          </p:cNvPicPr>
          <p:nvPr/>
        </p:nvPicPr>
        <p:blipFill>
          <a:blip r:embed="rId4"/>
          <a:stretch>
            <a:fillRect/>
          </a:stretch>
        </p:blipFill>
        <p:spPr>
          <a:xfrm>
            <a:off x="9229725" y="2616200"/>
            <a:ext cx="2438400" cy="2419350"/>
          </a:xfrm>
          <a:prstGeom prst="rect">
            <a:avLst/>
          </a:prstGeom>
        </p:spPr>
      </p:pic>
    </p:spTree>
    <p:extLst>
      <p:ext uri="{BB962C8B-B14F-4D97-AF65-F5344CB8AC3E}">
        <p14:creationId xmlns:p14="http://schemas.microsoft.com/office/powerpoint/2010/main" val="2886638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a:t>How can amounts of RNA be quantified? </a:t>
            </a:r>
          </a:p>
        </p:txBody>
      </p:sp>
      <p:sp>
        <p:nvSpPr>
          <p:cNvPr id="6" name="Объект 5"/>
          <p:cNvSpPr>
            <a:spLocks noGrp="1"/>
          </p:cNvSpPr>
          <p:nvPr>
            <p:ph idx="1"/>
          </p:nvPr>
        </p:nvSpPr>
        <p:spPr>
          <a:xfrm>
            <a:off x="1103311" y="2052918"/>
            <a:ext cx="10736264" cy="4500282"/>
          </a:xfrm>
        </p:spPr>
        <p:txBody>
          <a:bodyPr>
            <a:normAutofit lnSpcReduction="10000"/>
          </a:bodyPr>
          <a:lstStyle/>
          <a:p>
            <a:r>
              <a:rPr lang="en-US" dirty="0" smtClean="0"/>
              <a:t>The slide </a:t>
            </a:r>
            <a:r>
              <a:rPr lang="en-US" dirty="0"/>
              <a:t>shows a virtual </a:t>
            </a:r>
            <a:r>
              <a:rPr lang="en-US" dirty="0" smtClean="0"/>
              <a:t>Northern with </a:t>
            </a:r>
            <a:r>
              <a:rPr lang="en-US" dirty="0"/>
              <a:t>two lanes, one with RNA from control cells, the other with RNA from </a:t>
            </a:r>
            <a:r>
              <a:rPr lang="en-US" dirty="0" smtClean="0"/>
              <a:t>the experimental </a:t>
            </a:r>
            <a:r>
              <a:rPr lang="en-US" dirty="0"/>
              <a:t>sample (</a:t>
            </a:r>
            <a:r>
              <a:rPr lang="en-US" dirty="0" err="1"/>
              <a:t>eg</a:t>
            </a:r>
            <a:r>
              <a:rPr lang="en-US" dirty="0"/>
              <a:t> drug treated cells). Let’s say that there is 10x </a:t>
            </a:r>
            <a:r>
              <a:rPr lang="en-US" dirty="0" smtClean="0"/>
              <a:t>the amount </a:t>
            </a:r>
            <a:r>
              <a:rPr lang="en-US" dirty="0"/>
              <a:t>of signal in the experimental sample compared to the control </a:t>
            </a:r>
            <a:r>
              <a:rPr lang="en-US" dirty="0" smtClean="0"/>
              <a:t>sample for </a:t>
            </a:r>
            <a:r>
              <a:rPr lang="en-US" dirty="0"/>
              <a:t>the target gene. </a:t>
            </a:r>
            <a:endParaRPr lang="en-US" dirty="0" smtClean="0"/>
          </a:p>
          <a:p>
            <a:r>
              <a:rPr lang="en-US" dirty="0" smtClean="0"/>
              <a:t>This </a:t>
            </a:r>
            <a:r>
              <a:rPr lang="en-US" dirty="0"/>
              <a:t>could mean expression of the gene has increased </a:t>
            </a:r>
            <a:r>
              <a:rPr lang="en-US" dirty="0" smtClean="0"/>
              <a:t>10-fold</a:t>
            </a:r>
            <a:r>
              <a:rPr lang="en-US" dirty="0"/>
              <a:t>, or it could mean that there is 10x as much RNA in the experimental </a:t>
            </a:r>
            <a:r>
              <a:rPr lang="en-US" dirty="0" smtClean="0"/>
              <a:t>sample.</a:t>
            </a:r>
          </a:p>
          <a:p>
            <a:pPr marL="0" indent="0">
              <a:buNone/>
            </a:pPr>
            <a:r>
              <a:rPr lang="en-US" dirty="0" smtClean="0"/>
              <a:t> To check </a:t>
            </a:r>
            <a:r>
              <a:rPr lang="en-US" dirty="0"/>
              <a:t>for this one usually does a so-called ‘loading control’ in which the </a:t>
            </a:r>
            <a:r>
              <a:rPr lang="en-US" dirty="0" smtClean="0"/>
              <a:t>blot is </a:t>
            </a:r>
            <a:r>
              <a:rPr lang="en-US" dirty="0"/>
              <a:t>probed for expression of a gene which does not change (e.g. </a:t>
            </a:r>
            <a:r>
              <a:rPr lang="en-US" b="1" dirty="0">
                <a:solidFill>
                  <a:srgbClr val="FFFF00"/>
                </a:solidFill>
              </a:rPr>
              <a:t>actin, </a:t>
            </a:r>
            <a:r>
              <a:rPr lang="en-US" b="1" dirty="0" smtClean="0">
                <a:solidFill>
                  <a:srgbClr val="FFFF00"/>
                </a:solidFill>
              </a:rPr>
              <a:t>GAPDH, </a:t>
            </a:r>
            <a:r>
              <a:rPr lang="en-US" b="1" dirty="0" err="1" smtClean="0">
                <a:solidFill>
                  <a:srgbClr val="FFFF00"/>
                </a:solidFill>
              </a:rPr>
              <a:t>cyclophilin</a:t>
            </a:r>
            <a:r>
              <a:rPr lang="en-US" b="1" dirty="0">
                <a:solidFill>
                  <a:srgbClr val="FFFF00"/>
                </a:solidFill>
              </a:rPr>
              <a:t>, RPLP0 mRNAs; </a:t>
            </a:r>
            <a:r>
              <a:rPr lang="en-US" b="1" dirty="0" err="1">
                <a:solidFill>
                  <a:srgbClr val="FFFF00"/>
                </a:solidFill>
              </a:rPr>
              <a:t>ribosomaL</a:t>
            </a:r>
            <a:r>
              <a:rPr lang="en-US" b="1" dirty="0">
                <a:solidFill>
                  <a:srgbClr val="FFFF00"/>
                </a:solidFill>
              </a:rPr>
              <a:t> RNA</a:t>
            </a:r>
            <a:r>
              <a:rPr lang="en-US" dirty="0" smtClean="0"/>
              <a:t>).</a:t>
            </a:r>
          </a:p>
          <a:p>
            <a:pPr marL="0" indent="0">
              <a:buNone/>
            </a:pPr>
            <a:r>
              <a:rPr lang="en-US" dirty="0" smtClean="0"/>
              <a:t> </a:t>
            </a:r>
            <a:r>
              <a:rPr lang="en-US" dirty="0"/>
              <a:t>In this case, let’s say that </a:t>
            </a:r>
            <a:r>
              <a:rPr lang="en-US" dirty="0" smtClean="0"/>
              <a:t>the loading </a:t>
            </a:r>
            <a:r>
              <a:rPr lang="en-US" dirty="0"/>
              <a:t>control shows that there is twice as much RNA in the </a:t>
            </a:r>
            <a:r>
              <a:rPr lang="en-US" dirty="0" err="1"/>
              <a:t>expt</a:t>
            </a:r>
            <a:r>
              <a:rPr lang="en-US" dirty="0"/>
              <a:t> lane. </a:t>
            </a:r>
            <a:endParaRPr lang="en-US" dirty="0" smtClean="0"/>
          </a:p>
          <a:p>
            <a:pPr marL="0" indent="0">
              <a:buNone/>
            </a:pPr>
            <a:r>
              <a:rPr lang="en-US" dirty="0" smtClean="0"/>
              <a:t>Thus</a:t>
            </a:r>
            <a:r>
              <a:rPr lang="en-US" dirty="0"/>
              <a:t> </a:t>
            </a:r>
            <a:r>
              <a:rPr lang="en-US" dirty="0" smtClean="0"/>
              <a:t>the </a:t>
            </a:r>
            <a:r>
              <a:rPr lang="en-US" dirty="0"/>
              <a:t>real change in the target gene is 10/2 =5 fold. We can express this in a</a:t>
            </a:r>
          </a:p>
          <a:p>
            <a:pPr marL="0" indent="0">
              <a:buNone/>
            </a:pPr>
            <a:r>
              <a:rPr lang="en-US" dirty="0"/>
              <a:t>more general fashion:</a:t>
            </a:r>
          </a:p>
          <a:p>
            <a:endParaRPr lang="en-US" dirty="0"/>
          </a:p>
        </p:txBody>
      </p:sp>
    </p:spTree>
    <p:extLst>
      <p:ext uri="{BB962C8B-B14F-4D97-AF65-F5344CB8AC3E}">
        <p14:creationId xmlns:p14="http://schemas.microsoft.com/office/powerpoint/2010/main" val="1775864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115</TotalTime>
  <Words>1288</Words>
  <Application>Microsoft Office PowerPoint</Application>
  <PresentationFormat>Широкоэкранный</PresentationFormat>
  <Paragraphs>153</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Century Gothic</vt:lpstr>
      <vt:lpstr>Wingdings 3</vt:lpstr>
      <vt:lpstr>Ион</vt:lpstr>
      <vt:lpstr>L. 12. Methods of gene expression</vt:lpstr>
      <vt:lpstr>PURIFICATION OF MESSENGER RNA USING OLIGO DTCOLUMNS</vt:lpstr>
      <vt:lpstr>Презентация PowerPoint</vt:lpstr>
      <vt:lpstr>Презентация PowerPoint</vt:lpstr>
      <vt:lpstr>Techniques that are low- to mid-plex (Сплетение). Reporter gene </vt:lpstr>
      <vt:lpstr>Northern blotting. Western blotting  </vt:lpstr>
      <vt:lpstr>NORTHERN BLOT</vt:lpstr>
      <vt:lpstr>Презентация PowerPoint</vt:lpstr>
      <vt:lpstr>How can amounts of RNA be quantified? </vt:lpstr>
      <vt:lpstr>Northern blot</vt:lpstr>
      <vt:lpstr>NORTHERN BLOT</vt:lpstr>
      <vt:lpstr>Fluorescent in situ hybridization (FISH)</vt:lpstr>
      <vt:lpstr>Methods for the Study of Gene Expression</vt:lpstr>
      <vt:lpstr>Reverse transcription polymerase chain reaction (RT-PCR)</vt:lpstr>
      <vt:lpstr>MOLECULAR METHODS TOOL BOX</vt:lpstr>
      <vt:lpstr>DNA microarray</vt:lpstr>
      <vt:lpstr>RNA Seq</vt:lpstr>
      <vt:lpstr>Differential Display (DD)</vt:lpstr>
      <vt:lpstr>Презентация PowerPoint</vt:lpstr>
      <vt:lpstr>What are microarrays</vt:lpstr>
      <vt:lpstr>Advantages and Disadvantages of microarray techniques</vt:lpstr>
    </vt:vector>
  </TitlesOfParts>
  <Company>КазНУ</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Сауле Кенжебаева</dc:creator>
  <cp:lastModifiedBy>КСС</cp:lastModifiedBy>
  <cp:revision>41</cp:revision>
  <dcterms:created xsi:type="dcterms:W3CDTF">2017-04-25T06:15:32Z</dcterms:created>
  <dcterms:modified xsi:type="dcterms:W3CDTF">2020-04-03T05:34:28Z</dcterms:modified>
</cp:coreProperties>
</file>